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433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782FE-7508-4031-93A8-8262602B8403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AB5A8-8D5D-4BD5-A2C9-758A60F6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B5A8-8D5D-4BD5-A2C9-758A60F68D5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0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AB5A8-8D5D-4BD5-A2C9-758A60F68D5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52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356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489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8873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997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972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664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056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93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795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137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435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0C397-2B45-4AF9-B9F2-BC4DC92C3D71}" type="datetimeFigureOut">
              <a:rPr lang="ro-RO" smtClean="0"/>
              <a:pPr/>
              <a:t>24.01.2022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45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17" y="1990311"/>
            <a:ext cx="8263794" cy="347747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kumimoji="0" lang="ro-RO" sz="3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Proiectul „Dezvoltarea competențelor ecologice pentru ecologizarea școlilor publice din municipiul Chișinău și promovarea învățământului dual pentru elevi”</a:t>
            </a:r>
            <a:r>
              <a:rPr kumimoji="0" lang="x-none" sz="3000" b="1" i="0" u="none" strike="noStrike" kern="0" cap="none" spc="0" normalizeH="0" baseline="0" noProof="0" dirty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x-none" sz="3000" b="1" i="0" u="none" strike="noStrike" kern="0" cap="none" spc="0" normalizeH="0" baseline="0" noProof="0" dirty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lang="ro-RO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D8CD024-188A-4F5A-BDCC-DF108981AC29}"/>
              </a:ext>
            </a:extLst>
          </p:cNvPr>
          <p:cNvGrpSpPr/>
          <p:nvPr/>
        </p:nvGrpSpPr>
        <p:grpSpPr>
          <a:xfrm>
            <a:off x="8505311" y="323279"/>
            <a:ext cx="2489723" cy="1152641"/>
            <a:chOff x="9241432" y="119475"/>
            <a:chExt cx="2950568" cy="1365994"/>
          </a:xfrm>
        </p:grpSpPr>
        <p:pic>
          <p:nvPicPr>
            <p:cNvPr id="18" name="Рисунок 17" descr="\\dc2\ComunRetea\IRC\LOGOU DGETS\logou primăria\Municipia_Preview\Logou Primăria 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1432" y="303844"/>
              <a:ext cx="1646003" cy="1181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Рисунок 18" descr="\\dc2\ComunRetea\IRC\LOGOU DGETS\Logou DGETS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677" y="119475"/>
              <a:ext cx="1383323" cy="1365994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6" name="Прямая соединительная линия 5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866" y="1227109"/>
            <a:ext cx="4761905" cy="4761905"/>
          </a:xfrm>
          <a:prstGeom prst="rect">
            <a:avLst/>
          </a:prstGeom>
        </p:spPr>
      </p:pic>
      <p:pic>
        <p:nvPicPr>
          <p:cNvPr id="8" name="Picture 7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xmlns="" id="{2802E3B0-BCED-4741-B3B9-845D652E4A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0" y="367799"/>
            <a:ext cx="7582328" cy="12927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FBAD9CC-C5BE-4AFE-A718-7D5E2E523CED}"/>
              </a:ext>
            </a:extLst>
          </p:cNvPr>
          <p:cNvSpPr/>
          <p:nvPr/>
        </p:nvSpPr>
        <p:spPr>
          <a:xfrm>
            <a:off x="582250" y="5740671"/>
            <a:ext cx="1167264" cy="85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400" dirty="0"/>
              <a:t>Logo </a:t>
            </a:r>
            <a:r>
              <a:rPr lang="ro-MD" sz="1400" dirty="0" smtClean="0"/>
              <a:t>instituției </a:t>
            </a:r>
            <a:r>
              <a:rPr lang="ro-MD" sz="1400" dirty="0"/>
              <a:t>de </a:t>
            </a:r>
            <a:r>
              <a:rPr lang="ro-MD" sz="1400" dirty="0" smtClean="0"/>
              <a:t>învățământ </a:t>
            </a:r>
            <a:r>
              <a:rPr lang="ro-MD" sz="1400" dirty="0"/>
              <a:t>ș</a:t>
            </a:r>
            <a:r>
              <a:rPr lang="ro-MD" sz="1400" dirty="0" smtClean="0"/>
              <a:t>i </a:t>
            </a:r>
            <a:r>
              <a:rPr lang="ro-MD" sz="1400" dirty="0"/>
              <a:t>parteneri</a:t>
            </a:r>
            <a:endParaRPr lang="en-US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17" y="5700475"/>
            <a:ext cx="1507997" cy="9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17" y="1990311"/>
            <a:ext cx="8263794" cy="347747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      </a:t>
            </a:r>
            <a:r>
              <a:rPr lang="en-US" sz="2200" b="1" kern="0" noProof="0" dirty="0" err="1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Proiect</a:t>
            </a:r>
            <a:r>
              <a:rPr lang="en-US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2200" b="1" kern="0" noProof="0" dirty="0" err="1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derulat</a:t>
            </a:r>
            <a:r>
              <a:rPr lang="en-US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de IPLT </a:t>
            </a:r>
            <a:r>
              <a:rPr lang="ro-RO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„Toader </a:t>
            </a:r>
            <a:r>
              <a:rPr lang="ro-RO" sz="2200" b="1" kern="0" noProof="0" dirty="0" err="1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Bubuiog</a:t>
            </a:r>
            <a:r>
              <a:rPr lang="ro-RO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” și finanțat  prin intermediul Proiectului  „Școala Orașului Verde”, organizat cu suportul  proiectului „Promovarea  Învățământului </a:t>
            </a:r>
            <a:r>
              <a:rPr lang="ro-RO" sz="2200" b="1" kern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Profesional</a:t>
            </a:r>
            <a:r>
              <a:rPr lang="ro-RO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/>
            </a:r>
            <a:br>
              <a:rPr lang="ro-RO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</a:br>
            <a:r>
              <a:rPr lang="ro-RO" sz="2200" b="1" kern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Tehnic pentru o Economie Verde”, </a:t>
            </a:r>
            <a:r>
              <a:rPr lang="ro-RO" sz="2200" b="1" kern="0" dirty="0" err="1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implemetat</a:t>
            </a:r>
            <a:r>
              <a:rPr lang="ro-RO" sz="2200" b="1" kern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de către Agenția </a:t>
            </a:r>
            <a:br>
              <a:rPr lang="ro-RO" sz="2200" b="1" kern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</a:br>
            <a:r>
              <a:rPr lang="ro-RO" sz="2200" b="1" kern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de Cooperare Internațională a Germaniei (GIZ), cu finanțare din partea  Ministerului  Federal  pentru  Cooperare  Economică  și Dezvoltare  a  Germaniei  (BMZ)   și  Agenției  Elvețiene  pentru Dezvoltare și Cooperare (SDC).</a:t>
            </a:r>
            <a:r>
              <a:rPr kumimoji="0" lang="x-none" sz="3000" b="1" i="0" u="none" strike="noStrike" kern="0" cap="none" spc="0" normalizeH="0" baseline="0" noProof="0" dirty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x-none" sz="3000" b="1" i="0" u="none" strike="noStrike" kern="0" cap="none" spc="0" normalizeH="0" baseline="0" noProof="0" dirty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lang="ro-RO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D8CD024-188A-4F5A-BDCC-DF108981AC29}"/>
              </a:ext>
            </a:extLst>
          </p:cNvPr>
          <p:cNvGrpSpPr/>
          <p:nvPr/>
        </p:nvGrpSpPr>
        <p:grpSpPr>
          <a:xfrm>
            <a:off x="8505311" y="323279"/>
            <a:ext cx="2489723" cy="1152641"/>
            <a:chOff x="9241432" y="119475"/>
            <a:chExt cx="2950568" cy="1365994"/>
          </a:xfrm>
        </p:grpSpPr>
        <p:pic>
          <p:nvPicPr>
            <p:cNvPr id="18" name="Рисунок 17" descr="\\dc2\ComunRetea\IRC\LOGOU DGETS\logou primăria\Municipia_Preview\Logou Primăria 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1432" y="303844"/>
              <a:ext cx="1646003" cy="1181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Рисунок 18" descr="\\dc2\ComunRetea\IRC\LOGOU DGETS\Logou DGETS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677" y="119475"/>
              <a:ext cx="1383323" cy="1365994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6" name="Прямая соединительная линия 5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701" y="1014192"/>
            <a:ext cx="4761905" cy="4761905"/>
          </a:xfrm>
          <a:prstGeom prst="rect">
            <a:avLst/>
          </a:prstGeom>
        </p:spPr>
      </p:pic>
      <p:pic>
        <p:nvPicPr>
          <p:cNvPr id="8" name="Picture 7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xmlns="" id="{2802E3B0-BCED-4741-B3B9-845D652E4A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0" y="367799"/>
            <a:ext cx="7582328" cy="12927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FBAD9CC-C5BE-4AFE-A718-7D5E2E523CED}"/>
              </a:ext>
            </a:extLst>
          </p:cNvPr>
          <p:cNvSpPr/>
          <p:nvPr/>
        </p:nvSpPr>
        <p:spPr>
          <a:xfrm>
            <a:off x="582250" y="5740671"/>
            <a:ext cx="1167264" cy="85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400" dirty="0"/>
              <a:t>Logo </a:t>
            </a:r>
            <a:r>
              <a:rPr lang="ro-MD" sz="1400" dirty="0" smtClean="0"/>
              <a:t>instituției </a:t>
            </a:r>
            <a:r>
              <a:rPr lang="ro-MD" sz="1400" dirty="0"/>
              <a:t>de </a:t>
            </a:r>
            <a:r>
              <a:rPr lang="ro-MD" sz="1400" dirty="0" smtClean="0"/>
              <a:t>învățământ </a:t>
            </a:r>
            <a:r>
              <a:rPr lang="ro-MD" sz="1400" dirty="0"/>
              <a:t>ș</a:t>
            </a:r>
            <a:r>
              <a:rPr lang="ro-MD" sz="1400" dirty="0" smtClean="0"/>
              <a:t>i </a:t>
            </a:r>
            <a:r>
              <a:rPr lang="ro-MD" sz="1400" dirty="0"/>
              <a:t>parteneri</a:t>
            </a:r>
            <a:endParaRPr lang="en-US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02" y="5671790"/>
            <a:ext cx="1623160" cy="101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17" y="1990311"/>
            <a:ext cx="8263794" cy="3477478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22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  </a:t>
            </a:r>
            <a:r>
              <a:rPr lang="ro-RO" sz="36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   </a:t>
            </a:r>
            <a:r>
              <a:rPr lang="ro-RO" sz="3600" b="1" kern="0" noProof="0" dirty="0" smtClean="0">
                <a:solidFill>
                  <a:srgbClr val="0070C0"/>
                </a:solidFill>
                <a:latin typeface="Arial"/>
                <a:cs typeface="Arial"/>
                <a:sym typeface="Arial"/>
              </a:rPr>
              <a:t>Titlul proiectului:</a:t>
            </a:r>
            <a:r>
              <a:rPr lang="ro-RO" sz="36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/>
            </a:r>
            <a:br>
              <a:rPr lang="ro-RO" sz="36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</a:br>
            <a:r>
              <a:rPr lang="ro-RO" sz="36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  <a:t/>
            </a:r>
            <a:br>
              <a:rPr lang="ro-RO" sz="3600" b="1" kern="0" noProof="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  <a:sym typeface="Arial"/>
              </a:rPr>
            </a:br>
            <a:r>
              <a:rPr lang="ro-RO" sz="4000" b="1" kern="0" dirty="0" smtClean="0">
                <a:solidFill>
                  <a:srgbClr val="00B050"/>
                </a:solidFill>
                <a:latin typeface="Arial"/>
                <a:cs typeface="Arial"/>
                <a:sym typeface="Arial"/>
              </a:rPr>
              <a:t>„UN ARBORE PENTRU ȘCOALA MEA”</a:t>
            </a:r>
            <a:br>
              <a:rPr lang="ro-RO" sz="4000" b="1" kern="0" dirty="0" smtClean="0">
                <a:solidFill>
                  <a:srgbClr val="00B050"/>
                </a:solidFill>
                <a:latin typeface="Arial"/>
                <a:cs typeface="Arial"/>
                <a:sym typeface="Arial"/>
              </a:rPr>
            </a:br>
            <a:r>
              <a:rPr kumimoji="0" lang="ro-RO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Perioada de implementare a proiectului:</a:t>
            </a:r>
            <a:br>
              <a:rPr kumimoji="0" lang="ro-RO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lang="ro-RO" sz="2200" b="1" kern="0" dirty="0" smtClean="0">
                <a:solidFill>
                  <a:srgbClr val="053C47"/>
                </a:solidFill>
                <a:latin typeface="Arial"/>
                <a:cs typeface="Arial"/>
                <a:sym typeface="Arial"/>
              </a:rPr>
              <a:t>15.01.2022- 30.03.2022</a:t>
            </a:r>
            <a:r>
              <a:rPr kumimoji="0" lang="ro-RO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ro-RO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lang="ro-RO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D8CD024-188A-4F5A-BDCC-DF108981AC29}"/>
              </a:ext>
            </a:extLst>
          </p:cNvPr>
          <p:cNvGrpSpPr/>
          <p:nvPr/>
        </p:nvGrpSpPr>
        <p:grpSpPr>
          <a:xfrm>
            <a:off x="8505311" y="323279"/>
            <a:ext cx="2489723" cy="1152641"/>
            <a:chOff x="9241432" y="119475"/>
            <a:chExt cx="2950568" cy="1365994"/>
          </a:xfrm>
        </p:grpSpPr>
        <p:pic>
          <p:nvPicPr>
            <p:cNvPr id="18" name="Рисунок 17" descr="\\dc2\ComunRetea\IRC\LOGOU DGETS\logou primăria\Municipia_Preview\Logou Primăria 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1432" y="303844"/>
              <a:ext cx="1646003" cy="1181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Рисунок 18" descr="\\dc2\ComunRetea\IRC\LOGOU DGETS\Logou DGETS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677" y="119475"/>
              <a:ext cx="1383323" cy="1365994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6" name="Прямая соединительная линия 5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61" y="1169068"/>
            <a:ext cx="4761905" cy="4761905"/>
          </a:xfrm>
          <a:prstGeom prst="rect">
            <a:avLst/>
          </a:prstGeom>
        </p:spPr>
      </p:pic>
      <p:pic>
        <p:nvPicPr>
          <p:cNvPr id="8" name="Picture 7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xmlns="" id="{2802E3B0-BCED-4741-B3B9-845D652E4A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0" y="367799"/>
            <a:ext cx="7582328" cy="12927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FBAD9CC-C5BE-4AFE-A718-7D5E2E523CED}"/>
              </a:ext>
            </a:extLst>
          </p:cNvPr>
          <p:cNvSpPr/>
          <p:nvPr/>
        </p:nvSpPr>
        <p:spPr>
          <a:xfrm>
            <a:off x="582250" y="5740671"/>
            <a:ext cx="1167264" cy="85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400" dirty="0"/>
              <a:t>Logo </a:t>
            </a:r>
            <a:r>
              <a:rPr lang="ro-MD" sz="1400" dirty="0" smtClean="0"/>
              <a:t>instituției </a:t>
            </a:r>
            <a:r>
              <a:rPr lang="ro-MD" sz="1400" dirty="0"/>
              <a:t>de </a:t>
            </a:r>
            <a:r>
              <a:rPr lang="ro-MD" sz="1400" dirty="0" smtClean="0"/>
              <a:t>învățământ </a:t>
            </a:r>
            <a:r>
              <a:rPr lang="ro-MD" sz="1400" dirty="0"/>
              <a:t>ș</a:t>
            </a:r>
            <a:r>
              <a:rPr lang="ro-MD" sz="1400" dirty="0" smtClean="0"/>
              <a:t>i </a:t>
            </a:r>
            <a:r>
              <a:rPr lang="ro-MD" sz="1400" dirty="0"/>
              <a:t>parteneri</a:t>
            </a:r>
            <a:endParaRPr lang="en-US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1" y="5712283"/>
            <a:ext cx="1429183" cy="8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349" y="120573"/>
            <a:ext cx="9687950" cy="1547446"/>
          </a:xfrm>
        </p:spPr>
        <p:txBody>
          <a:bodyPr>
            <a:normAutofit/>
          </a:bodyPr>
          <a:lstStyle/>
          <a:p>
            <a:r>
              <a:rPr lang="ro-RO" sz="5400" b="1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Rezultatul proiectului:</a:t>
            </a:r>
            <a:endParaRPr lang="ro-RO" sz="5400" b="1" dirty="0">
              <a:solidFill>
                <a:srgbClr val="2084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248" y="894296"/>
            <a:ext cx="4761905" cy="476190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699" y="1771034"/>
            <a:ext cx="8217532" cy="4351338"/>
          </a:xfrm>
        </p:spPr>
        <p:txBody>
          <a:bodyPr/>
          <a:lstStyle/>
          <a:p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Amenajarea spațiului verde din jurul instituției și sporirea biodiversității  vegetale </a:t>
            </a:r>
            <a:r>
              <a:rPr lang="ro-RO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 15 arbori  de platani,  20 arbori de castani,  30 arbori de  dud-pletos, 6 arbori de </a:t>
            </a:r>
            <a:r>
              <a:rPr lang="ro-RO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sacura</a:t>
            </a:r>
            <a:r>
              <a:rPr lang="ro-RO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 arbori de arțar-roșu,  10 arbori  de tei,   10 arbori  de salcie- pitică,  21 arbuști de </a:t>
            </a:r>
            <a:r>
              <a:rPr lang="ro-RO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spireea</a:t>
            </a:r>
            <a:r>
              <a:rPr lang="ro-RO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10 arbuști de iasomie;</a:t>
            </a:r>
          </a:p>
          <a:p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 responsabili,  informați, activi și implicați în măsuri de ocrotire a mediului înconjurător.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1" y="5687151"/>
            <a:ext cx="1650478" cy="1033386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0" y="6748400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1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609" y="0"/>
            <a:ext cx="9687950" cy="1547446"/>
          </a:xfrm>
        </p:spPr>
        <p:txBody>
          <a:bodyPr>
            <a:normAutofit fontScale="90000"/>
          </a:bodyPr>
          <a:lstStyle/>
          <a:p>
            <a:r>
              <a:rPr lang="ro-RO" sz="5400" b="1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Echipa verde a IPLT „Toader </a:t>
            </a:r>
            <a:r>
              <a:rPr lang="ro-RO" sz="5400" b="1" dirty="0" err="1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Bubuiog</a:t>
            </a:r>
            <a:r>
              <a:rPr lang="ro-RO" sz="5400" b="1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sz="5400" b="1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sz="5400" b="1" dirty="0">
              <a:solidFill>
                <a:srgbClr val="2084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248" y="894296"/>
            <a:ext cx="4761905" cy="476190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569" y="1547446"/>
            <a:ext cx="7882719" cy="4351338"/>
          </a:xfrm>
        </p:spPr>
        <p:txBody>
          <a:bodyPr>
            <a:normAutofit lnSpcReduction="10000"/>
          </a:bodyPr>
          <a:lstStyle/>
          <a:p>
            <a:r>
              <a:rPr lang="ro-RO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Țaulean</a:t>
            </a:r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Elena-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directorul instituției:</a:t>
            </a:r>
          </a:p>
          <a:p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Cojocaru Elena-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adjunct pe educație;</a:t>
            </a:r>
          </a:p>
          <a:p>
            <a:r>
              <a:rPr lang="ro-RO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Revenco</a:t>
            </a:r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Mariana-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coordonator de proiect;</a:t>
            </a:r>
          </a:p>
          <a:p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Ciocan Sergiu-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de biologie;</a:t>
            </a:r>
          </a:p>
          <a:p>
            <a:r>
              <a:rPr lang="ro-RO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Eriomenco</a:t>
            </a:r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</a:t>
            </a:r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de chimie;</a:t>
            </a:r>
          </a:p>
          <a:p>
            <a:r>
              <a:rPr lang="ro-RO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Volciuc</a:t>
            </a:r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Angela-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de fizică;</a:t>
            </a:r>
          </a:p>
          <a:p>
            <a:r>
              <a:rPr lang="ro-RO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Carmazan</a:t>
            </a:r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Lora-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de educație plastică;</a:t>
            </a:r>
          </a:p>
          <a:p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Bujeniță Viorica-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de istorie;</a:t>
            </a:r>
          </a:p>
          <a:p>
            <a:r>
              <a:rPr lang="ro-RO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 </a:t>
            </a:r>
            <a:r>
              <a:rPr lang="ro-RO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clasele a VII- XII-a.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1" y="5713695"/>
            <a:ext cx="1469335" cy="91997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301" y="157317"/>
            <a:ext cx="11327273" cy="736979"/>
          </a:xfrm>
        </p:spPr>
        <p:txBody>
          <a:bodyPr>
            <a:noAutofit/>
          </a:bodyPr>
          <a:lstStyle/>
          <a:p>
            <a:r>
              <a:rPr lang="ro-RO" sz="3600" b="1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Activitățile practice de formare a competențelor ecologice la elevi planificate:</a:t>
            </a:r>
            <a:endParaRPr lang="ro-RO" sz="3600" b="1" dirty="0">
              <a:solidFill>
                <a:srgbClr val="2084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86" y="982807"/>
            <a:ext cx="4761905" cy="476190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891" y="1396462"/>
            <a:ext cx="8747478" cy="435133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o-RO" sz="20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„Crăciun ecologic”- expoziție de brăduți, (25.12-15.01.22);</a:t>
            </a:r>
          </a:p>
          <a:p>
            <a:pPr marL="457200" indent="-457200">
              <a:buAutoNum type="arabicPeriod"/>
            </a:pPr>
            <a:r>
              <a:rPr lang="ro-RO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Săptămâna eficienței energetice în școala mea, (18.01.22-28.01.22);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Concurs de desene, pictură, postere, eseuri, poezii: „Plantele- </a:t>
            </a:r>
            <a:r>
              <a:rPr lang="ro-RO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sursă             </a:t>
            </a:r>
            <a:r>
              <a:rPr lang="ro-RO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sănătate și de inspirație</a:t>
            </a:r>
            <a:r>
              <a:rPr lang="ro-RO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 </a:t>
            </a:r>
            <a:r>
              <a:rPr lang="ro-RO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( 20.01.22- 31.02.22</a:t>
            </a:r>
            <a:r>
              <a:rPr lang="ro-RO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„Reciclare creativă”- seminar, master-class, expoziție, (31.01.22-10.02.22);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„Apa- izvorul vieții și al sănătății”- măsură extrașcolară, (11.02.22);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„Păsările- prietenii noștri înaripați”- confecționarea și instalarea căsuțelor pentru păsări, (12.02.22- 15.02.22);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Pliante informative: „ Codul comportamentului ecologic”;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„Pădurea- plămânii Planetei Pământ”- ore de dirigenție, (01.03-15.03.22);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o-RO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Plantarea arborilor și arbuștilor decorativi, (11.03.22-15.03.22).</a:t>
            </a:r>
          </a:p>
          <a:p>
            <a:pPr marL="0" indent="0">
              <a:buNone/>
            </a:pPr>
            <a:endParaRPr lang="ro-RO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o-RO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o-RO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o-RO" sz="2000" dirty="0"/>
          </a:p>
          <a:p>
            <a:pPr marL="457200" indent="-457200">
              <a:buAutoNum type="arabicPeriod"/>
            </a:pPr>
            <a:endParaRPr lang="ro-RO" sz="2000" dirty="0" smtClean="0"/>
          </a:p>
          <a:p>
            <a:pPr marL="457200" indent="-457200">
              <a:buAutoNum type="arabicPeriod"/>
            </a:pPr>
            <a:endParaRPr lang="ro-RO" sz="2000" dirty="0" smtClean="0"/>
          </a:p>
          <a:p>
            <a:pPr marL="457200" indent="-457200">
              <a:buAutoNum type="arabicPeriod"/>
            </a:pPr>
            <a:endParaRPr lang="ro-RO" sz="2000" dirty="0" smtClean="0"/>
          </a:p>
          <a:p>
            <a:pPr marL="457200" indent="-457200">
              <a:buAutoNum type="arabicPeriod"/>
            </a:pPr>
            <a:endParaRPr lang="ro-RO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1" y="5725098"/>
            <a:ext cx="1396652" cy="87446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3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301" y="157317"/>
            <a:ext cx="9274791" cy="736979"/>
          </a:xfrm>
        </p:spPr>
        <p:txBody>
          <a:bodyPr>
            <a:noAutofit/>
          </a:bodyPr>
          <a:lstStyle/>
          <a:p>
            <a:r>
              <a:rPr lang="ro-RO" sz="3600" b="1" dirty="0" smtClean="0">
                <a:solidFill>
                  <a:srgbClr val="208433"/>
                </a:solidFill>
              </a:rPr>
              <a:t>                </a:t>
            </a:r>
            <a:r>
              <a:rPr lang="ro-RO" sz="3600" b="1" dirty="0" smtClean="0">
                <a:solidFill>
                  <a:srgbClr val="208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Sloganul proiectului:</a:t>
            </a:r>
            <a:endParaRPr lang="ro-RO" sz="3600" b="1" dirty="0">
              <a:solidFill>
                <a:srgbClr val="2084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248" y="894296"/>
            <a:ext cx="4761905" cy="476190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915" y="1099579"/>
            <a:ext cx="788271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o-RO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o-RO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„NE IMPLICĂM ÎMPREUNĂ, PENTRU O LUME MAI BUNĂ!”</a:t>
            </a:r>
            <a:endParaRPr lang="ro-RO" sz="115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o-RO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o-RO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o-RO" sz="2000" dirty="0"/>
          </a:p>
          <a:p>
            <a:pPr marL="457200" indent="-457200">
              <a:buAutoNum type="arabicPeriod"/>
            </a:pPr>
            <a:endParaRPr lang="ro-RO" sz="2000" dirty="0" smtClean="0"/>
          </a:p>
          <a:p>
            <a:pPr marL="457200" indent="-457200">
              <a:buAutoNum type="arabicPeriod"/>
            </a:pPr>
            <a:endParaRPr lang="ro-RO" sz="2000" dirty="0" smtClean="0"/>
          </a:p>
          <a:p>
            <a:pPr marL="457200" indent="-457200">
              <a:buAutoNum type="arabicPeriod"/>
            </a:pPr>
            <a:endParaRPr lang="ro-RO" sz="2000" dirty="0" smtClean="0"/>
          </a:p>
          <a:p>
            <a:pPr marL="457200" indent="-457200">
              <a:buAutoNum type="arabicPeriod"/>
            </a:pPr>
            <a:endParaRPr lang="ro-RO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5" y="5695447"/>
            <a:ext cx="1437379" cy="89996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4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356</Words>
  <Application>Microsoft Office PowerPoint</Application>
  <PresentationFormat>Широкоэкранный</PresentationFormat>
  <Paragraphs>45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Proiectul „Dezvoltarea competențelor ecologice pentru ecologizarea școlilor publice din municipiul Chișinău și promovarea învățământului dual pentru elevi” </vt:lpstr>
      <vt:lpstr>        Proiect derulat de IPLT „Toader Bubuiog” și finanțat  prin intermediul Proiectului  „Școala Orașului Verde”, organizat cu suportul  proiectului „Promovarea  Învățământului Profesional Tehnic pentru o Economie Verde”, implemetat de către Agenția  de Cooperare Internațională a Germaniei (GIZ), cu finanțare din partea  Ministerului  Federal  pentru  Cooperare  Economică  și Dezvoltare  a  Germaniei  (BMZ)   și  Agenției  Elvețiene  pentru Dezvoltare și Cooperare (SDC). </vt:lpstr>
      <vt:lpstr>        Titlul proiectului:  „UN ARBORE PENTRU ȘCOALA MEA” Perioada de implementare a proiectului: 15.01.2022- 30.03.2022 </vt:lpstr>
      <vt:lpstr>Rezultatul proiectului:</vt:lpstr>
      <vt:lpstr>Echipa verde a IPLT „Toader Bubuiog”:</vt:lpstr>
      <vt:lpstr>Activitățile practice de formare a competențelor ecologice la elevi planificate:</vt:lpstr>
      <vt:lpstr>                Sloganul proiectului: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Proiectul „Dezvoltarea competențelor ecologice pentru ecologizarea școlilor publice din municipiul Chișinău și promovarea învățământului dual pentru elevi”</dc:title>
  <dc:creator>sbarba</dc:creator>
  <cp:lastModifiedBy>TravelMate</cp:lastModifiedBy>
  <cp:revision>26</cp:revision>
  <dcterms:created xsi:type="dcterms:W3CDTF">2021-10-29T06:24:11Z</dcterms:created>
  <dcterms:modified xsi:type="dcterms:W3CDTF">2022-01-24T19:45:49Z</dcterms:modified>
</cp:coreProperties>
</file>